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5"/>
  </p:notesMasterIdLst>
  <p:sldIdLst>
    <p:sldId id="294" r:id="rId3"/>
    <p:sldId id="637" r:id="rId4"/>
    <p:sldId id="798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722" r:id="rId27"/>
    <p:sldId id="758" r:id="rId28"/>
    <p:sldId id="778" r:id="rId29"/>
    <p:sldId id="725" r:id="rId30"/>
    <p:sldId id="762" r:id="rId31"/>
    <p:sldId id="779" r:id="rId32"/>
    <p:sldId id="774" r:id="rId33"/>
    <p:sldId id="780" r:id="rId34"/>
    <p:sldId id="717" r:id="rId35"/>
    <p:sldId id="726" r:id="rId36"/>
    <p:sldId id="740" r:id="rId37"/>
    <p:sldId id="802" r:id="rId38"/>
    <p:sldId id="782" r:id="rId39"/>
    <p:sldId id="781" r:id="rId40"/>
    <p:sldId id="621" r:id="rId41"/>
    <p:sldId id="692" r:id="rId42"/>
    <p:sldId id="629" r:id="rId43"/>
    <p:sldId id="632" r:id="rId44"/>
    <p:sldId id="698" r:id="rId45"/>
    <p:sldId id="694" r:id="rId46"/>
    <p:sldId id="783" r:id="rId47"/>
    <p:sldId id="784" r:id="rId48"/>
    <p:sldId id="786" r:id="rId49"/>
    <p:sldId id="718" r:id="rId50"/>
    <p:sldId id="728" r:id="rId51"/>
    <p:sldId id="730" r:id="rId52"/>
    <p:sldId id="792" r:id="rId53"/>
    <p:sldId id="793" r:id="rId54"/>
    <p:sldId id="729" r:id="rId55"/>
    <p:sldId id="796" r:id="rId56"/>
    <p:sldId id="702" r:id="rId57"/>
    <p:sldId id="703" r:id="rId58"/>
    <p:sldId id="704" r:id="rId59"/>
    <p:sldId id="763" r:id="rId60"/>
    <p:sldId id="803" r:id="rId61"/>
    <p:sldId id="765" r:id="rId62"/>
    <p:sldId id="794" r:id="rId63"/>
    <p:sldId id="719" r:id="rId64"/>
    <p:sldId id="766" r:id="rId65"/>
    <p:sldId id="734" r:id="rId66"/>
    <p:sldId id="732" r:id="rId67"/>
    <p:sldId id="720" r:id="rId68"/>
    <p:sldId id="797" r:id="rId69"/>
    <p:sldId id="799" r:id="rId70"/>
    <p:sldId id="768" r:id="rId71"/>
    <p:sldId id="785" r:id="rId72"/>
    <p:sldId id="735" r:id="rId73"/>
    <p:sldId id="767" r:id="rId7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000FF"/>
    <a:srgbClr val="FFD400"/>
    <a:srgbClr val="00BAE8"/>
    <a:srgbClr val="F15A22"/>
    <a:srgbClr val="FAFAFC"/>
    <a:srgbClr val="0432FF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28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80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notesMaster" Target="notesMasters/notesMaster1.xml"/><Relationship Id="rId76" Type="http://schemas.openxmlformats.org/officeDocument/2006/relationships/commentAuthors" Target="commentAuthors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30286064"/>
        <c:axId val="-2030196848"/>
      </c:barChart>
      <c:catAx>
        <c:axId val="-203028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2030196848"/>
        <c:crosses val="autoZero"/>
        <c:auto val="1"/>
        <c:lblAlgn val="ctr"/>
        <c:lblOffset val="100"/>
        <c:noMultiLvlLbl val="0"/>
      </c:catAx>
      <c:valAx>
        <c:axId val="-203019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203028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5B94CA6B-66A5-3E42-80C5-A0EDAC709666}" type="presOf" srcId="{AFF09982-0F4D-494B-9D40-D6D1C78FB0B9}" destId="{83A3451A-BDB5-4348-9291-3A6EC4EE6032}" srcOrd="0" destOrd="0" presId="urn:microsoft.com/office/officeart/2005/8/layout/pyramid4"/>
    <dgm:cxn modelId="{1415DA06-7510-D847-9ECE-A41B9AAB0AA6}" type="presOf" srcId="{12ED873F-BD82-184D-9B78-F7F01B2FFE68}" destId="{C1E1C947-7703-4942-ACC9-93F1DA20FE1D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8F02F3B1-2F14-E442-8F1D-EDA2CE334763}" type="presOf" srcId="{9C2410A1-7241-4041-A590-68D05C86558B}" destId="{2C60184F-FD89-AE4A-BA84-0D63045333DE}" srcOrd="0" destOrd="0" presId="urn:microsoft.com/office/officeart/2005/8/layout/pyramid4"/>
    <dgm:cxn modelId="{BBF81376-FE8B-FA40-81F9-8B000C5DCB67}" type="presOf" srcId="{3E8F932C-1FB5-6E4F-88F8-66046DDD68F1}" destId="{8419FEE2-1286-6148-8E6E-F32B2FD0B231}" srcOrd="0" destOrd="0" presId="urn:microsoft.com/office/officeart/2005/8/layout/pyramid4"/>
    <dgm:cxn modelId="{646929B9-51B2-4740-83A2-B7D5F4D95D0F}" type="presOf" srcId="{A9871D5A-5660-0D43-8A13-9E9419838753}" destId="{6334819E-9DAA-DB40-A726-C6BCBE31BBF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4F1B37E1-32C6-DB4F-8E7D-DBD8B89E200F}" type="presParOf" srcId="{2C60184F-FD89-AE4A-BA84-0D63045333DE}" destId="{C1E1C947-7703-4942-ACC9-93F1DA20FE1D}" srcOrd="0" destOrd="0" presId="urn:microsoft.com/office/officeart/2005/8/layout/pyramid4"/>
    <dgm:cxn modelId="{C9E7DA4D-27B0-244E-8BB1-6D4F7B7BD477}" type="presParOf" srcId="{2C60184F-FD89-AE4A-BA84-0D63045333DE}" destId="{8419FEE2-1286-6148-8E6E-F32B2FD0B231}" srcOrd="1" destOrd="0" presId="urn:microsoft.com/office/officeart/2005/8/layout/pyramid4"/>
    <dgm:cxn modelId="{BA07E518-8DCD-D442-98B5-1025A0981315}" type="presParOf" srcId="{2C60184F-FD89-AE4A-BA84-0D63045333DE}" destId="{83A3451A-BDB5-4348-9291-3A6EC4EE6032}" srcOrd="2" destOrd="0" presId="urn:microsoft.com/office/officeart/2005/8/layout/pyramid4"/>
    <dgm:cxn modelId="{2EC74745-5B89-534C-9A45-0847EFCDA595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技術面だけではなく、アジャイルなどのプロセス面についても、実験しながら見直し続けています。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例えば、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BTS</a:t>
            </a:r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に起票されたバグ修正だけに</a:t>
            </a:r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フォーカス</a:t>
            </a:r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してしまい、その結果としての価値にまで視野が及ばない人が、残念ですが確実に増えつつあります。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この他にも、様々な問題が起きつつあります。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共通の語彙・価値観を共有することでこれらの問題を解決できると考え、「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kumimoji="1"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」を導入し始めています。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例えば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の施策は、すべてこの観点に基づいて起案・実施・見直しをしています。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不毛な空中戦やマサカリの投げ合いを避け、動いているもの（＝価値）を軸に会話することができるようになります。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31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9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組織・文化ではなく、技術的観点からの心理的安全性の仕組化です。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両方が必要だと考えます。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もちろん前述の負荷テストのための環境構築などは、効果はあるが難易度は（技術・組織両面で）高い。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4330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87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02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9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0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ed.com/talks/simon_sinek_how_great_leaders_inspire_ac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8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NUL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会社のミッションにも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最近増えつつある会話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共通の語彙・価値観を共有する必要性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その機能、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BTS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にあった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</a:t>
            </a:r>
            <a:r>
              <a:rPr lang="ja-JP" altLang="en-US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リリースして初めて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「終わり」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向上や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</a:t>
            </a: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変化の例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障害対応の取り組み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BTS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を単に「処理」するだけ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お客様・関係者に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とっての価値に基づいて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「完了の定義」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を明文化し関係者間で共有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「どうやるか」から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「なぜやるか」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へ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価値に直結しない行動の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停止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（とりあえず打合せを追加してみるなど）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0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 dirty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どのように推進しているか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具体的な事例とプラクティス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元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からある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今試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91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Ayavue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エラー発見時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失敗しながら学び課題解決していくことを、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05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264649" y="4938319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853333" y="4938318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本番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で本番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メインターゲットは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社内の開発者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関係者と新たなニーズの発見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新たな接点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を作ることができた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プロダクトマネージャー・開発者・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抱えている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課題を共有できた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今後のリリース予定に応じた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課題解決の優先度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を決めることができた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＆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エラーの手段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として活用する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シンプルでも多くの人にアプローチできる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ソリューションにもっと目を向けよう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シグナル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不安のサイン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課題発見と言語化をリードする人の不在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不安を抱えたまま一歩を踏み出せない人たち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役割に固執して、組織を跨がない態度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・開発にビジネスの血を通わせる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0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「強い会社」への進化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方向性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内と外の両方にインパクトを与える！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対外的な責任あるプロダクト提供者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社員は「コスト」ではなく「バリュー」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コストではなくバリューで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男坂？</a:t>
            </a:r>
            <a:endParaRPr lang="ja-JP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3246</TotalTime>
  <Words>2207</Words>
  <Application>Microsoft Macintosh PowerPoint</Application>
  <PresentationFormat>画面に合わせる (4:3)</PresentationFormat>
  <Paragraphs>601</Paragraphs>
  <Slides>72</Slides>
  <Notes>69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72</vt:i4>
      </vt:variant>
    </vt:vector>
  </HeadingPairs>
  <TitlesOfParts>
    <vt:vector size="81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課題認識</vt:lpstr>
      <vt:lpstr>解決方針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3つのKPI</vt:lpstr>
      <vt:lpstr>最近増えつつある会話</vt:lpstr>
      <vt:lpstr>共通の語彙・価値観 (1)</vt:lpstr>
      <vt:lpstr>共通の語彙・価値観 (2)</vt:lpstr>
      <vt:lpstr>変化の例</vt:lpstr>
      <vt:lpstr>3. 成果物で会話する</vt:lpstr>
      <vt:lpstr>論拠</vt:lpstr>
      <vt:lpstr>（例）Ayavue</vt:lpstr>
      <vt:lpstr>エラー発見時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解決策例</vt:lpstr>
      <vt:lpstr>成果</vt:lpstr>
      <vt:lpstr>まとめ</vt:lpstr>
      <vt:lpstr>PowerPoint プレゼンテーション</vt:lpstr>
      <vt:lpstr>プラクティス・事例</vt:lpstr>
      <vt:lpstr>1. 課題発見と言語化</vt:lpstr>
      <vt:lpstr>シグナル</vt:lpstr>
      <vt:lpstr>解決策</vt:lpstr>
      <vt:lpstr>2. インパクトを与える</vt:lpstr>
      <vt:lpstr>PowerPoint プレゼンテーション</vt:lpstr>
      <vt:lpstr>私のSET活動例 (1)</vt:lpstr>
      <vt:lpstr>私のSET活動例 (2)</vt:lpstr>
      <vt:lpstr>3. ソリューションリーダー</vt:lpstr>
      <vt:lpstr>3. ソリューションリーダー</vt:lpstr>
      <vt:lpstr>3. ソリューションリーダー</vt:lpstr>
      <vt:lpstr>まとめ</vt:lpstr>
      <vt:lpstr>判断基準としての「3つのKPI」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方向性</vt:lpstr>
      <vt:lpstr>改善のトライアングル</vt:lpstr>
      <vt:lpstr>3つのKPI</vt:lpstr>
      <vt:lpstr>ポイント</vt:lpstr>
      <vt:lpstr>コストではなくバリューで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5505</cp:revision>
  <dcterms:created xsi:type="dcterms:W3CDTF">2016-11-21T06:16:44Z</dcterms:created>
  <dcterms:modified xsi:type="dcterms:W3CDTF">2018-04-06T02:45:44Z</dcterms:modified>
</cp:coreProperties>
</file>